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7" r:id="rId2"/>
    <p:sldId id="280" r:id="rId3"/>
    <p:sldId id="281" r:id="rId4"/>
    <p:sldId id="283" r:id="rId5"/>
    <p:sldId id="316" r:id="rId6"/>
    <p:sldId id="290" r:id="rId7"/>
    <p:sldId id="317" r:id="rId8"/>
    <p:sldId id="318" r:id="rId9"/>
    <p:sldId id="310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A21102"/>
    <a:srgbClr val="B4C8E6"/>
    <a:srgbClr val="BACDE8"/>
    <a:srgbClr val="D6E1F2"/>
    <a:srgbClr val="C6D5EC"/>
    <a:srgbClr val="99CBF9"/>
    <a:srgbClr val="A8D3FA"/>
    <a:srgbClr val="969696"/>
    <a:srgbClr val="FAA90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 autoAdjust="0"/>
    <p:restoredTop sz="94265" autoAdjust="0"/>
  </p:normalViewPr>
  <p:slideViewPr>
    <p:cSldViewPr>
      <p:cViewPr>
        <p:scale>
          <a:sx n="66" d="100"/>
          <a:sy n="66" d="100"/>
        </p:scale>
        <p:origin x="-1620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29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892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0FBC35E-FD42-4852-8F18-37525DD5073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A8F96-2AF2-4AA2-AEE5-3EA190726C2A}" type="datetimeFigureOut">
              <a:rPr lang="vi-VN" smtClean="0"/>
              <a:pPr/>
              <a:t>19/04/2016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2CE60-5C78-4E1C-B7AB-2B524C02F6C5}" type="slidenum">
              <a:rPr lang="vi-VN" smtClean="0"/>
              <a:pPr/>
              <a:t>‹#›</a:t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smtClean="0"/>
              <a:t>1. File .html</a:t>
            </a:r>
          </a:p>
          <a:p>
            <a:r>
              <a:rPr lang="vi-VN" smtClean="0"/>
              <a:t>&lt;html&gt;</a:t>
            </a:r>
          </a:p>
          <a:p>
            <a:r>
              <a:rPr lang="vi-VN" smtClean="0"/>
              <a:t>	&lt;head&gt;</a:t>
            </a:r>
          </a:p>
          <a:p>
            <a:r>
              <a:rPr lang="vi-VN" smtClean="0"/>
              <a:t>		&lt;title&gt;CSS&lt;/title&gt;</a:t>
            </a:r>
          </a:p>
          <a:p>
            <a:r>
              <a:rPr lang="vi-VN" smtClean="0"/>
              <a:t>		&lt;meta charset="utf-8" /&gt;</a:t>
            </a:r>
          </a:p>
          <a:p>
            <a:r>
              <a:rPr lang="vi-VN" smtClean="0"/>
              <a:t>	&lt;/head&gt;</a:t>
            </a:r>
          </a:p>
          <a:p>
            <a:r>
              <a:rPr lang="vi-VN" smtClean="0"/>
              <a:t>	&lt;body&gt;</a:t>
            </a:r>
          </a:p>
          <a:p>
            <a:r>
              <a:rPr lang="vi-VN" smtClean="0"/>
              <a:t>		&lt;p class="anhyeuem"&gt;</a:t>
            </a:r>
          </a:p>
          <a:p>
            <a:r>
              <a:rPr lang="vi-VN" smtClean="0"/>
              <a:t>			Anh &lt;span&gt;yêu&lt;/span&gt; em đến nay chừng có thể</a:t>
            </a:r>
          </a:p>
          <a:p>
            <a:r>
              <a:rPr lang="vi-VN" smtClean="0"/>
              <a:t>		&lt;/p&gt;</a:t>
            </a:r>
          </a:p>
          <a:p>
            <a:r>
              <a:rPr lang="vi-VN" smtClean="0"/>
              <a:t>		&lt;p class="motit"&gt;</a:t>
            </a:r>
          </a:p>
          <a:p>
            <a:r>
              <a:rPr lang="vi-VN" smtClean="0"/>
              <a:t>			&lt;span&gt;Yêu&lt;/span&gt; là chết trong lòng một ít,</a:t>
            </a:r>
          </a:p>
          <a:p>
            <a:r>
              <a:rPr lang="vi-VN" smtClean="0"/>
              <a:t>			Vì mấy khi &lt;span class="second"&gt;yêu&lt;/span&gt; mà chắc được &lt;span&gt;yêu&lt;/span&gt;</a:t>
            </a:r>
          </a:p>
          <a:p>
            <a:r>
              <a:rPr lang="vi-VN" smtClean="0"/>
              <a:t>		&lt;/p&gt;</a:t>
            </a:r>
          </a:p>
          <a:p>
            <a:r>
              <a:rPr lang="vi-VN" smtClean="0"/>
              <a:t>		&lt;div&gt;</a:t>
            </a:r>
          </a:p>
          <a:p>
            <a:r>
              <a:rPr lang="vi-VN" smtClean="0"/>
              <a:t>			&lt;h2&gt;Định nghĩa &lt;span&gt;yêu&lt;span&gt;&lt;/h2&gt;</a:t>
            </a:r>
          </a:p>
          <a:p>
            <a:r>
              <a:rPr lang="vi-VN" smtClean="0"/>
              <a:t>			&lt;p&gt;</a:t>
            </a:r>
          </a:p>
          <a:p>
            <a:r>
              <a:rPr lang="vi-VN" smtClean="0"/>
              <a:t>				Tình &lt;span&gt;yêu&lt;/span&gt; là sự bắt đầu từ những điều </a:t>
            </a:r>
          </a:p>
          <a:p>
            <a:r>
              <a:rPr lang="vi-VN" smtClean="0"/>
              <a:t>				gì giản dị và thực lòng nhất.</a:t>
            </a:r>
          </a:p>
          <a:p>
            <a:r>
              <a:rPr lang="vi-VN" smtClean="0"/>
              <a:t>			&lt;/p&gt;</a:t>
            </a:r>
          </a:p>
          <a:p>
            <a:r>
              <a:rPr lang="vi-VN" smtClean="0"/>
              <a:t>			&lt;p id="nguoitanoi"&gt;</a:t>
            </a:r>
          </a:p>
          <a:p>
            <a:r>
              <a:rPr lang="vi-VN" smtClean="0"/>
              <a:t>				Người ta nói &lt;span&gt;yêu&lt;/span&gt; em nhưng lại cố tình tránh</a:t>
            </a:r>
          </a:p>
          <a:p>
            <a:r>
              <a:rPr lang="vi-VN" smtClean="0"/>
              <a:t>				mặt em. Đó chưa phải là tình &lt;span class="last"&gt;yêu&lt;/span&gt;.</a:t>
            </a:r>
          </a:p>
          <a:p>
            <a:r>
              <a:rPr lang="vi-VN" smtClean="0"/>
              <a:t>			&lt;/p&gt;</a:t>
            </a:r>
          </a:p>
          <a:p>
            <a:r>
              <a:rPr lang="vi-VN" smtClean="0"/>
              <a:t>		&lt;/div&gt;</a:t>
            </a:r>
          </a:p>
          <a:p>
            <a:r>
              <a:rPr lang="vi-VN" smtClean="0"/>
              <a:t>	&lt;/body&gt;</a:t>
            </a:r>
          </a:p>
          <a:p>
            <a:r>
              <a:rPr lang="vi-VN" smtClean="0"/>
              <a:t>&lt;/html&gt;                                                                      </a:t>
            </a:r>
          </a:p>
          <a:p>
            <a:endParaRPr lang="vi-VN" smtClean="0"/>
          </a:p>
          <a:p>
            <a:r>
              <a:rPr lang="en-US" b="1" smtClean="0"/>
              <a:t>2. File</a:t>
            </a:r>
            <a:r>
              <a:rPr lang="en-US" b="1" baseline="0" smtClean="0"/>
              <a:t> css:</a:t>
            </a:r>
          </a:p>
          <a:p>
            <a:r>
              <a:rPr lang="vi-VN" b="0" smtClean="0"/>
              <a:t>p.anhyeuem span{color:red;}</a:t>
            </a:r>
          </a:p>
          <a:p>
            <a:r>
              <a:rPr lang="vi-VN" b="0" smtClean="0"/>
              <a:t>div span{color:blue;}</a:t>
            </a:r>
          </a:p>
          <a:p>
            <a:r>
              <a:rPr lang="vi-VN" b="0" smtClean="0"/>
              <a:t>.motit span{color:#68B45A;}</a:t>
            </a:r>
          </a:p>
          <a:p>
            <a:r>
              <a:rPr lang="vi-VN" b="0" smtClean="0"/>
              <a:t>.motit span.second{color:blue;}</a:t>
            </a:r>
          </a:p>
          <a:p>
            <a:r>
              <a:rPr lang="vi-VN" b="0" smtClean="0"/>
              <a:t>#nguoitanoi{color:orange;}</a:t>
            </a:r>
          </a:p>
          <a:p>
            <a:r>
              <a:rPr lang="vi-VN" b="0" smtClean="0"/>
              <a:t>#nguoitanoi span.last{color:green;}</a:t>
            </a:r>
          </a:p>
          <a:p>
            <a:endParaRPr lang="vi-VN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2CE60-5C78-4E1C-B7AB-2B524C02F6C5}" type="slidenum">
              <a:rPr lang="vi-VN" smtClean="0"/>
              <a:pPr/>
              <a:t>5</a:t>
            </a:fld>
            <a:endParaRPr lang="vi-V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228600" indent="-228600">
              <a:buNone/>
            </a:pPr>
            <a:r>
              <a:rPr lang="vi-VN" b="0" smtClean="0"/>
              <a:t>&lt;html&gt;</a:t>
            </a:r>
          </a:p>
          <a:p>
            <a:pPr marL="228600" indent="-228600">
              <a:buNone/>
            </a:pPr>
            <a:r>
              <a:rPr lang="vi-VN" b="0" smtClean="0"/>
              <a:t>	&lt;head&gt;</a:t>
            </a:r>
          </a:p>
          <a:p>
            <a:pPr marL="228600" indent="-228600">
              <a:buNone/>
            </a:pPr>
            <a:r>
              <a:rPr lang="vi-VN" b="0" smtClean="0"/>
              <a:t>		&lt;title&gt;CSS&lt;/title&gt;</a:t>
            </a:r>
          </a:p>
          <a:p>
            <a:pPr marL="228600" indent="-228600">
              <a:buNone/>
            </a:pPr>
            <a:r>
              <a:rPr lang="vi-VN" b="0" smtClean="0"/>
              <a:t>		&lt;meta charset="utf-8" /&gt;</a:t>
            </a:r>
          </a:p>
          <a:p>
            <a:pPr marL="228600" indent="-228600">
              <a:buNone/>
            </a:pPr>
            <a:r>
              <a:rPr lang="vi-VN" b="0" smtClean="0"/>
              <a:t>		&lt;link href="style.css" type="text/css" rel="stylesheet" /&gt;</a:t>
            </a:r>
          </a:p>
          <a:p>
            <a:pPr marL="228600" indent="-228600">
              <a:buNone/>
            </a:pPr>
            <a:r>
              <a:rPr lang="vi-VN" b="0" smtClean="0"/>
              <a:t>	&lt;/head&gt;</a:t>
            </a:r>
          </a:p>
          <a:p>
            <a:pPr marL="228600" indent="-228600">
              <a:buNone/>
            </a:pPr>
            <a:r>
              <a:rPr lang="vi-VN" b="0" smtClean="0"/>
              <a:t>	&lt;body&gt;</a:t>
            </a:r>
          </a:p>
          <a:p>
            <a:pPr marL="228600" indent="-228600">
              <a:buNone/>
            </a:pPr>
            <a:r>
              <a:rPr lang="vi-VN" b="0" smtClean="0"/>
              <a:t>		&lt;h1&gt;Bàn về bài&lt;/h1&gt;</a:t>
            </a:r>
          </a:p>
          <a:p>
            <a:pPr marL="228600" indent="-228600">
              <a:buNone/>
            </a:pPr>
            <a:r>
              <a:rPr lang="vi-VN" b="0" smtClean="0"/>
              <a:t>		&lt;div class="ynghia"&gt;</a:t>
            </a:r>
          </a:p>
          <a:p>
            <a:pPr marL="228600" indent="-228600">
              <a:buNone/>
            </a:pPr>
            <a:r>
              <a:rPr lang="vi-VN" b="0" smtClean="0"/>
              <a:t>			&lt;h2&gt;Ý nghĩa của những lá bài&lt;/h2&gt;</a:t>
            </a:r>
          </a:p>
          <a:p>
            <a:pPr marL="228600" indent="-228600">
              <a:buNone/>
            </a:pPr>
            <a:r>
              <a:rPr lang="vi-VN" b="0" smtClean="0"/>
              <a:t>			&lt;p&gt;Những lá bài chủ thể luôn đứng giữa, lá bên trái ảnh hưởng nhất với nam giới, </a:t>
            </a:r>
          </a:p>
          <a:p>
            <a:pPr marL="228600" indent="-228600">
              <a:buNone/>
            </a:pPr>
            <a:r>
              <a:rPr lang="vi-VN" b="0" smtClean="0"/>
              <a:t>				lá bên phải với nữ giới; tuy nhiên cả hai lá vẫn có ảnh hưởng chung với lá </a:t>
            </a:r>
          </a:p>
          <a:p>
            <a:pPr marL="228600" indent="-228600">
              <a:buNone/>
            </a:pPr>
            <a:r>
              <a:rPr lang="vi-VN" b="0" smtClean="0"/>
              <a:t>				chủ thể.</a:t>
            </a:r>
          </a:p>
          <a:p>
            <a:pPr marL="228600" indent="-228600">
              <a:buNone/>
            </a:pPr>
            <a:r>
              <a:rPr lang="vi-VN" b="0" smtClean="0"/>
              <a:t>				Xem thêm tại: &lt;a href="http://bai.com" title=""&gt;Ý nghĩa của những lá bài&lt;/a&gt;</a:t>
            </a:r>
          </a:p>
          <a:p>
            <a:pPr marL="228600" indent="-228600">
              <a:buNone/>
            </a:pPr>
            <a:r>
              <a:rPr lang="vi-VN" b="0" smtClean="0"/>
              <a:t>			&lt;/p&gt;</a:t>
            </a:r>
          </a:p>
          <a:p>
            <a:pPr marL="228600" indent="-228600">
              <a:buNone/>
            </a:pPr>
            <a:r>
              <a:rPr lang="vi-VN" b="0" smtClean="0"/>
              <a:t>		&lt;/div&gt;</a:t>
            </a:r>
          </a:p>
          <a:p>
            <a:pPr marL="228600" indent="-228600">
              <a:buNone/>
            </a:pPr>
            <a:r>
              <a:rPr lang="vi-VN" b="0" smtClean="0"/>
              <a:t>		&lt;div&gt;</a:t>
            </a:r>
          </a:p>
          <a:p>
            <a:pPr marL="228600" indent="-228600">
              <a:buNone/>
            </a:pPr>
            <a:r>
              <a:rPr lang="vi-VN" b="0" smtClean="0"/>
              <a:t>			&lt;div&gt;</a:t>
            </a:r>
          </a:p>
          <a:p>
            <a:pPr marL="228600" indent="-228600">
              <a:buNone/>
            </a:pPr>
            <a:r>
              <a:rPr lang="vi-VN" b="0" smtClean="0"/>
              <a:t>				&lt;img src="images/quanco.jpg" alt="" width="168px" /&gt;</a:t>
            </a:r>
          </a:p>
          <a:p>
            <a:pPr marL="228600" indent="-228600">
              <a:buNone/>
            </a:pPr>
            <a:r>
              <a:rPr lang="vi-VN" b="0" smtClean="0"/>
              <a:t>				&lt;img src="images/quanro.jpg" alt="" width="168px" /&gt;</a:t>
            </a:r>
          </a:p>
          <a:p>
            <a:pPr marL="228600" indent="-228600">
              <a:buNone/>
            </a:pPr>
            <a:r>
              <a:rPr lang="vi-VN" b="0" smtClean="0"/>
              <a:t>				&lt;p&gt;Quân cơ và rô là 2 quân đỏ trong bộ bài&lt;/p&gt;</a:t>
            </a:r>
          </a:p>
          <a:p>
            <a:pPr marL="228600" indent="-228600">
              <a:buNone/>
            </a:pPr>
            <a:r>
              <a:rPr lang="vi-VN" b="0" smtClean="0"/>
              <a:t>			&lt;/div&gt;</a:t>
            </a:r>
          </a:p>
          <a:p>
            <a:pPr marL="228600" indent="-228600">
              <a:buNone/>
            </a:pPr>
            <a:r>
              <a:rPr lang="vi-VN" b="0" smtClean="0"/>
              <a:t>			&lt;div&gt;</a:t>
            </a:r>
          </a:p>
          <a:p>
            <a:pPr marL="228600" indent="-228600">
              <a:buNone/>
            </a:pPr>
            <a:r>
              <a:rPr lang="vi-VN" b="0" smtClean="0"/>
              <a:t>				&lt;img src="images/quanchuon.jpg" alt="" width="168px" /&gt;</a:t>
            </a:r>
          </a:p>
          <a:p>
            <a:pPr marL="228600" indent="-228600">
              <a:buNone/>
            </a:pPr>
            <a:r>
              <a:rPr lang="vi-VN" b="0" smtClean="0"/>
              <a:t>				&lt;img src="images/quanbich.jpg" alt="" width="168px" /&gt;</a:t>
            </a:r>
          </a:p>
          <a:p>
            <a:pPr marL="228600" indent="-228600">
              <a:buNone/>
            </a:pPr>
            <a:r>
              <a:rPr lang="vi-VN" b="0" smtClean="0"/>
              <a:t>				&lt;p&gt;</a:t>
            </a:r>
          </a:p>
          <a:p>
            <a:pPr marL="228600" indent="-228600">
              <a:buNone/>
            </a:pPr>
            <a:r>
              <a:rPr lang="vi-VN" b="0" smtClean="0"/>
              <a:t>					Quân chuồn và bích là 2 &lt;a href="http://bai.com/quan-den/" title=""&gt;quân đen&lt;/a&gt;</a:t>
            </a:r>
          </a:p>
          <a:p>
            <a:pPr marL="228600" indent="-228600">
              <a:buNone/>
            </a:pPr>
            <a:r>
              <a:rPr lang="vi-VN" b="0" smtClean="0"/>
              <a:t>					trong bộ bài</a:t>
            </a:r>
          </a:p>
          <a:p>
            <a:pPr marL="228600" indent="-228600">
              <a:buNone/>
            </a:pPr>
            <a:r>
              <a:rPr lang="vi-VN" b="0" smtClean="0"/>
              <a:t>				&lt;/p&gt;</a:t>
            </a:r>
          </a:p>
          <a:p>
            <a:pPr marL="228600" indent="-228600">
              <a:buNone/>
            </a:pPr>
            <a:r>
              <a:rPr lang="vi-VN" b="0" smtClean="0"/>
              <a:t>			&lt;/div&gt;</a:t>
            </a:r>
          </a:p>
          <a:p>
            <a:pPr marL="228600" indent="-228600">
              <a:buNone/>
            </a:pPr>
            <a:r>
              <a:rPr lang="vi-VN" b="0" smtClean="0"/>
              <a:t>		&lt;/div&gt;</a:t>
            </a:r>
          </a:p>
          <a:p>
            <a:pPr marL="228600" indent="-228600">
              <a:buNone/>
            </a:pPr>
            <a:r>
              <a:rPr lang="vi-VN" b="0" smtClean="0"/>
              <a:t>	&lt;/body&gt;</a:t>
            </a:r>
          </a:p>
          <a:p>
            <a:pPr marL="228600" indent="-228600">
              <a:buNone/>
            </a:pPr>
            <a:r>
              <a:rPr lang="vi-VN" b="0" smtClean="0"/>
              <a:t>&lt;/html&gt;</a:t>
            </a:r>
            <a:endParaRPr lang="en-US" b="1" baseline="0" smtClean="0"/>
          </a:p>
          <a:p>
            <a:pPr marL="228600" indent="-228600">
              <a:buNone/>
            </a:pPr>
            <a:endParaRPr lang="en-US" b="1" baseline="0" smtClean="0"/>
          </a:p>
          <a:p>
            <a:pPr marL="228600" indent="-22860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2CE60-5C78-4E1C-B7AB-2B524C02F6C5}" type="slidenum">
              <a:rPr lang="vi-VN" smtClean="0"/>
              <a:pPr/>
              <a:t>7</a:t>
            </a:fld>
            <a:endParaRPr lang="vi-V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2CE60-5C78-4E1C-B7AB-2B524C02F6C5}" type="slidenum">
              <a:rPr lang="vi-VN" smtClean="0"/>
              <a:pPr/>
              <a:t>8</a:t>
            </a:fld>
            <a:endParaRPr lang="vi-V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b="1" smtClean="0"/>
              <a:t>File</a:t>
            </a:r>
            <a:r>
              <a:rPr lang="en-US" b="1" baseline="0" smtClean="0"/>
              <a:t> css:</a:t>
            </a:r>
          </a:p>
          <a:p>
            <a:pPr marL="228600" indent="-228600">
              <a:buNone/>
            </a:pPr>
            <a:r>
              <a:rPr lang="en-US" b="0" baseline="0" smtClean="0"/>
              <a:t>.ynghia{</a:t>
            </a:r>
          </a:p>
          <a:p>
            <a:pPr marL="228600" indent="-228600">
              <a:buNone/>
            </a:pPr>
            <a:r>
              <a:rPr lang="en-US" b="0" baseline="0" smtClean="0"/>
              <a:t>	border: 3px solid red;</a:t>
            </a:r>
          </a:p>
          <a:p>
            <a:pPr marL="228600" indent="-228600">
              <a:buNone/>
            </a:pPr>
            <a:r>
              <a:rPr lang="en-US" b="0" baseline="0" smtClean="0"/>
              <a:t>}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2CE60-5C78-4E1C-B7AB-2B524C02F6C5}" type="slidenum">
              <a:rPr lang="vi-VN" smtClean="0"/>
              <a:pPr/>
              <a:t>9</a:t>
            </a:fld>
            <a:endParaRPr lang="vi-V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smtClean="0"/>
              <a:t>File css: </a:t>
            </a:r>
          </a:p>
          <a:p>
            <a:r>
              <a:rPr lang="en-US" b="0" smtClean="0"/>
              <a:t>.ynghia{</a:t>
            </a:r>
          </a:p>
          <a:p>
            <a:r>
              <a:rPr lang="en-US" b="0" smtClean="0"/>
              <a:t>		border: 3px solid red;</a:t>
            </a:r>
          </a:p>
          <a:p>
            <a:r>
              <a:rPr lang="en-US" b="0" smtClean="0"/>
              <a:t>		width:500px;</a:t>
            </a:r>
          </a:p>
          <a:p>
            <a:r>
              <a:rPr lang="en-US" b="0" smtClean="0"/>
              <a:t>		height:250px;</a:t>
            </a:r>
          </a:p>
          <a:p>
            <a:r>
              <a:rPr lang="en-US" b="0" smtClean="0"/>
              <a:t>	}</a:t>
            </a:r>
          </a:p>
          <a:p>
            <a:endParaRPr lang="en-US" b="0" smtClean="0"/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2CE60-5C78-4E1C-B7AB-2B524C02F6C5}" type="slidenum">
              <a:rPr lang="vi-VN" smtClean="0"/>
              <a:pPr/>
              <a:t>10</a:t>
            </a:fld>
            <a:endParaRPr lang="vi-V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b="1" smtClean="0"/>
              <a:t>File reset.css</a:t>
            </a:r>
          </a:p>
          <a:p>
            <a:r>
              <a:rPr lang="en-US" b="0" smtClean="0"/>
              <a:t>html, body, div, span, applet, object, iframe,</a:t>
            </a:r>
          </a:p>
          <a:p>
            <a:r>
              <a:rPr lang="en-US" b="0" smtClean="0"/>
              <a:t>h1, h2, h3, h4, h5, h6, p, blockquote, pre,</a:t>
            </a:r>
          </a:p>
          <a:p>
            <a:r>
              <a:rPr lang="en-US" b="0" smtClean="0"/>
              <a:t>a, abbr, acronym, address, big, cite, code,</a:t>
            </a:r>
          </a:p>
          <a:p>
            <a:r>
              <a:rPr lang="en-US" b="0" smtClean="0"/>
              <a:t>del, dfn, em, img, ins, kbd, q, s, samp,</a:t>
            </a:r>
          </a:p>
          <a:p>
            <a:r>
              <a:rPr lang="en-US" b="0" smtClean="0"/>
              <a:t>small, strike, strong, sub, sup, tt, var,</a:t>
            </a:r>
          </a:p>
          <a:p>
            <a:r>
              <a:rPr lang="en-US" b="0" smtClean="0"/>
              <a:t>b, u, i, center,</a:t>
            </a:r>
          </a:p>
          <a:p>
            <a:r>
              <a:rPr lang="en-US" b="0" smtClean="0"/>
              <a:t>dl, dt, dd, ol, ul, li,</a:t>
            </a:r>
          </a:p>
          <a:p>
            <a:r>
              <a:rPr lang="en-US" b="0" smtClean="0"/>
              <a:t>fieldset, form, label, legend,</a:t>
            </a:r>
          </a:p>
          <a:p>
            <a:r>
              <a:rPr lang="en-US" b="0" smtClean="0"/>
              <a:t>table, caption, tbody, tfoot, thead, tr, th, td,</a:t>
            </a:r>
          </a:p>
          <a:p>
            <a:r>
              <a:rPr lang="en-US" b="0" smtClean="0"/>
              <a:t>article, aside, canvas, details, embed, </a:t>
            </a:r>
          </a:p>
          <a:p>
            <a:r>
              <a:rPr lang="en-US" b="0" smtClean="0"/>
              <a:t>figure, figcaption, footer, header, hgroup, </a:t>
            </a:r>
          </a:p>
          <a:p>
            <a:r>
              <a:rPr lang="en-US" b="0" smtClean="0"/>
              <a:t>menu, nav, output, ruby, section, summary,</a:t>
            </a:r>
          </a:p>
          <a:p>
            <a:r>
              <a:rPr lang="en-US" b="0" smtClean="0"/>
              <a:t>time, mark, audio, video {</a:t>
            </a:r>
          </a:p>
          <a:p>
            <a:r>
              <a:rPr lang="en-US" b="0" smtClean="0"/>
              <a:t>	margin: 0;</a:t>
            </a:r>
          </a:p>
          <a:p>
            <a:r>
              <a:rPr lang="en-US" b="0" smtClean="0"/>
              <a:t>	padding: 0;</a:t>
            </a:r>
          </a:p>
          <a:p>
            <a:r>
              <a:rPr lang="en-US" b="0" smtClean="0"/>
              <a:t>	border: 0;</a:t>
            </a:r>
          </a:p>
          <a:p>
            <a:r>
              <a:rPr lang="en-US" b="0" smtClean="0"/>
              <a:t>	font-size: 100%;</a:t>
            </a:r>
          </a:p>
          <a:p>
            <a:r>
              <a:rPr lang="en-US" b="0" smtClean="0"/>
              <a:t>}</a:t>
            </a:r>
          </a:p>
          <a:p>
            <a:r>
              <a:rPr lang="en-US" b="0" smtClean="0"/>
              <a:t>/* HTML5 display-role reset for older browsers */</a:t>
            </a:r>
          </a:p>
          <a:p>
            <a:r>
              <a:rPr lang="en-US" b="0" smtClean="0"/>
              <a:t>article, aside, details, figcaption, figure, </a:t>
            </a:r>
          </a:p>
          <a:p>
            <a:r>
              <a:rPr lang="en-US" b="0" smtClean="0"/>
              <a:t>footer, header, hgroup, menu, nav, section {</a:t>
            </a:r>
          </a:p>
          <a:p>
            <a:r>
              <a:rPr lang="en-US" b="0" smtClean="0"/>
              <a:t>	display: block;</a:t>
            </a:r>
          </a:p>
          <a:p>
            <a:r>
              <a:rPr lang="en-US" b="0" smtClean="0"/>
              <a:t>}</a:t>
            </a:r>
          </a:p>
          <a:p>
            <a:r>
              <a:rPr lang="en-US" b="0" smtClean="0"/>
              <a:t>body {</a:t>
            </a:r>
          </a:p>
          <a:p>
            <a:r>
              <a:rPr lang="en-US" b="0" smtClean="0"/>
              <a:t>	line-height: 1;</a:t>
            </a:r>
          </a:p>
          <a:p>
            <a:r>
              <a:rPr lang="en-US" b="0" smtClean="0"/>
              <a:t>}</a:t>
            </a:r>
          </a:p>
          <a:p>
            <a:r>
              <a:rPr lang="en-US" b="0" smtClean="0"/>
              <a:t>ol, ul {</a:t>
            </a:r>
          </a:p>
          <a:p>
            <a:r>
              <a:rPr lang="en-US" b="0" smtClean="0"/>
              <a:t>	list-style: none;</a:t>
            </a:r>
          </a:p>
          <a:p>
            <a:r>
              <a:rPr lang="en-US" b="0" smtClean="0"/>
              <a:t>}</a:t>
            </a:r>
          </a:p>
          <a:p>
            <a:r>
              <a:rPr lang="en-US" b="0" smtClean="0"/>
              <a:t>blockquote, q {</a:t>
            </a:r>
          </a:p>
          <a:p>
            <a:r>
              <a:rPr lang="en-US" b="0" smtClean="0"/>
              <a:t>	quotes: none;</a:t>
            </a:r>
          </a:p>
          <a:p>
            <a:r>
              <a:rPr lang="en-US" b="0" smtClean="0"/>
              <a:t>}</a:t>
            </a:r>
          </a:p>
          <a:p>
            <a:r>
              <a:rPr lang="en-US" b="0" smtClean="0"/>
              <a:t>blockquote:before, blockquote:after,</a:t>
            </a:r>
          </a:p>
          <a:p>
            <a:r>
              <a:rPr lang="en-US" b="0" smtClean="0"/>
              <a:t>q:before, q:after {</a:t>
            </a:r>
          </a:p>
          <a:p>
            <a:r>
              <a:rPr lang="en-US" b="0" smtClean="0"/>
              <a:t>	content: '';</a:t>
            </a:r>
          </a:p>
          <a:p>
            <a:r>
              <a:rPr lang="en-US" b="0" smtClean="0"/>
              <a:t>	content: none;</a:t>
            </a:r>
          </a:p>
          <a:p>
            <a:r>
              <a:rPr lang="en-US" b="0" smtClean="0"/>
              <a:t>}</a:t>
            </a:r>
          </a:p>
          <a:p>
            <a:r>
              <a:rPr lang="en-US" b="0" smtClean="0"/>
              <a:t>table {</a:t>
            </a:r>
          </a:p>
          <a:p>
            <a:r>
              <a:rPr lang="en-US" b="0" smtClean="0"/>
              <a:t>	border-collapse: collapse;</a:t>
            </a:r>
          </a:p>
          <a:p>
            <a:r>
              <a:rPr lang="en-US" b="0" smtClean="0"/>
              <a:t>	border-spacing: 0;</a:t>
            </a:r>
          </a:p>
          <a:p>
            <a:r>
              <a:rPr lang="en-US" b="0" smtClean="0"/>
              <a:t>}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2CE60-5C78-4E1C-B7AB-2B524C02F6C5}" type="slidenum">
              <a:rPr lang="vi-VN" smtClean="0"/>
              <a:pPr/>
              <a:t>12</a:t>
            </a:fld>
            <a:endParaRPr lang="vi-V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ltGray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Text Box 14"/>
          <p:cNvSpPr txBox="1">
            <a:spLocks noChangeArrowheads="1"/>
          </p:cNvSpPr>
          <p:nvPr/>
        </p:nvSpPr>
        <p:spPr bwMode="gray">
          <a:xfrm rot="-576202">
            <a:off x="5684278" y="3252091"/>
            <a:ext cx="20667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b="1" i="1" dirty="0" err="1" smtClean="0">
                <a:solidFill>
                  <a:schemeClr val="accent2"/>
                </a:solidFill>
              </a:rPr>
              <a:t>VinaENTER</a:t>
            </a:r>
            <a:endParaRPr lang="en-US" sz="2400" b="1" i="1" dirty="0">
              <a:solidFill>
                <a:schemeClr val="accent2"/>
              </a:solidFill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304800" y="2590800"/>
            <a:ext cx="46482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057400" y="533400"/>
            <a:ext cx="6858000" cy="914400"/>
          </a:xfrm>
        </p:spPr>
        <p:txBody>
          <a:bodyPr/>
          <a:lstStyle>
            <a:lvl1pPr>
              <a:defRPr sz="3600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533400"/>
            <a:ext cx="6553200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848600" cy="4648200"/>
          </a:xfrm>
        </p:spPr>
        <p:txBody>
          <a:bodyPr/>
          <a:lstStyle>
            <a:lvl1pPr>
              <a:defRPr sz="3200"/>
            </a:lvl1pPr>
            <a:lvl2pPr>
              <a:buNone/>
              <a:defRPr sz="2000"/>
            </a:lvl2pPr>
            <a:lvl3pPr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905000"/>
            <a:ext cx="7772400" cy="4419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62200" y="533400"/>
            <a:ext cx="6553200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142" y="1905000"/>
            <a:ext cx="38481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3642" y="1905000"/>
            <a:ext cx="38481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533400"/>
            <a:ext cx="6477000" cy="533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81200"/>
            <a:ext cx="4040188" cy="736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54312"/>
            <a:ext cx="4040188" cy="3722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81200"/>
            <a:ext cx="4041775" cy="7360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54312"/>
            <a:ext cx="4041775" cy="3722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3008313" cy="762000"/>
          </a:xfrm>
        </p:spPr>
        <p:txBody>
          <a:bodyPr anchor="b"/>
          <a:lstStyle>
            <a:lvl1pPr algn="l">
              <a:defRPr sz="2400" b="1"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57400"/>
            <a:ext cx="5111750" cy="4373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048000"/>
            <a:ext cx="3008313" cy="3382963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1054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905000"/>
            <a:ext cx="5486400" cy="31273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6721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533400"/>
            <a:ext cx="6553200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vi-VN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828800"/>
            <a:ext cx="7848600" cy="46482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vi-V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0">
          <a:blip r:embed="rId11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848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85800" y="6486525"/>
            <a:ext cx="1828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781800" y="64770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www.vinatab.net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756025" y="6475413"/>
            <a:ext cx="2133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18FF5282-472C-4C8B-90F5-9C05814B645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2438400" y="533400"/>
            <a:ext cx="65532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19" name="Text Box 95"/>
          <p:cNvSpPr txBox="1">
            <a:spLocks noChangeArrowheads="1"/>
          </p:cNvSpPr>
          <p:nvPr/>
        </p:nvSpPr>
        <p:spPr bwMode="gray">
          <a:xfrm rot="459878">
            <a:off x="633576" y="983940"/>
            <a:ext cx="152485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800" b="1" i="1" dirty="0" err="1" smtClean="0">
                <a:solidFill>
                  <a:schemeClr val="accent2"/>
                </a:solidFill>
              </a:rPr>
              <a:t>VinaENTER</a:t>
            </a:r>
            <a:endParaRPr lang="en-US" sz="1800" b="1" i="1" dirty="0">
              <a:solidFill>
                <a:schemeClr val="accent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60" r:id="rId9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36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3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438400" y="762000"/>
            <a:ext cx="6400800" cy="1219200"/>
          </a:xfrm>
        </p:spPr>
        <p:txBody>
          <a:bodyPr/>
          <a:lstStyle/>
          <a:p>
            <a:r>
              <a:rPr lang="en-US" sz="4800" dirty="0" err="1" smtClean="0"/>
              <a:t>Kiến</a:t>
            </a:r>
            <a:r>
              <a:rPr lang="en-US" sz="4800" dirty="0" smtClean="0"/>
              <a:t> </a:t>
            </a:r>
            <a:r>
              <a:rPr lang="en-US" sz="4800" dirty="0" err="1" smtClean="0"/>
              <a:t>thức</a:t>
            </a:r>
            <a:r>
              <a:rPr lang="en-US" sz="4800" dirty="0" smtClean="0"/>
              <a:t> CSS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5" name="Picture 4" descr="Lamseo-consulting-CSS-optimiz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794318"/>
            <a:ext cx="3682682" cy="3682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CSS width-height</a:t>
            </a:r>
            <a:endParaRPr lang="en-US"/>
          </a:p>
        </p:txBody>
      </p:sp>
      <p:pic>
        <p:nvPicPr>
          <p:cNvPr id="4" name="Content Placeholder 3" descr="yn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48733" y="1600200"/>
            <a:ext cx="7466667" cy="1800000"/>
          </a:xfrm>
        </p:spPr>
      </p:pic>
      <p:pic>
        <p:nvPicPr>
          <p:cNvPr id="5" name="Picture 4" descr="y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7800" y="3677038"/>
            <a:ext cx="6095239" cy="310476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8600" y="20574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/>
              <a:t>1</a:t>
            </a:r>
            <a:endParaRPr lang="en-US" sz="3200" b="1"/>
          </a:p>
        </p:txBody>
      </p:sp>
      <p:sp>
        <p:nvSpPr>
          <p:cNvPr id="7" name="Oval 6"/>
          <p:cNvSpPr/>
          <p:nvPr/>
        </p:nvSpPr>
        <p:spPr>
          <a:xfrm>
            <a:off x="228600" y="4800600"/>
            <a:ext cx="7620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smtClean="0"/>
              <a:t>2</a:t>
            </a:r>
            <a:endParaRPr lang="en-US" sz="3200" b="1"/>
          </a:p>
        </p:txBody>
      </p:sp>
      <p:cxnSp>
        <p:nvCxnSpPr>
          <p:cNvPr id="9" name="Straight Arrow Connector 8"/>
          <p:cNvCxnSpPr>
            <a:stCxn id="6" idx="4"/>
            <a:endCxn id="7" idx="0"/>
          </p:cNvCxnSpPr>
          <p:nvPr/>
        </p:nvCxnSpPr>
        <p:spPr>
          <a:xfrm rot="5400000">
            <a:off x="-381000" y="3810000"/>
            <a:ext cx="1981200" cy="1588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Reset CSS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/>
              <a:t>Vì mỗi trình duyệt điều có cách hiển thị riêng của mình, đều có thuộc tính m</a:t>
            </a:r>
            <a:r>
              <a:rPr lang="en-US" smtClean="0"/>
              <a:t>ặc</a:t>
            </a:r>
            <a:r>
              <a:rPr lang="vi-VN" smtClean="0"/>
              <a:t> định riêng =&gt; khi design trang web sẽ hiển thị khác nhau trên các trình duyệt khác nhau.</a:t>
            </a:r>
            <a:endParaRPr lang="en-US" smtClean="0"/>
          </a:p>
          <a:p>
            <a:r>
              <a:rPr lang="vi-VN" smtClean="0"/>
              <a:t>Reset Css</a:t>
            </a:r>
            <a:r>
              <a:rPr lang="en-US" smtClean="0"/>
              <a:t>: </a:t>
            </a:r>
            <a:r>
              <a:rPr lang="vi-VN" smtClean="0"/>
              <a:t>thiết đặt lại thuộc tính style mặc định cho tất cả</a:t>
            </a:r>
            <a:r>
              <a:rPr lang="en-US" smtClean="0"/>
              <a:t> các thẻ</a:t>
            </a:r>
            <a:r>
              <a:rPr lang="vi-VN" smtClean="0"/>
              <a:t> trước khi thực hiện </a:t>
            </a:r>
            <a:r>
              <a:rPr lang="en-US" smtClean="0"/>
              <a:t>viết css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Cách</a:t>
            </a:r>
            <a:r>
              <a:rPr lang="en-US" dirty="0" smtClean="0"/>
              <a:t> reset CSS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Nhúng</a:t>
            </a:r>
            <a:r>
              <a:rPr lang="en-US" dirty="0" smtClean="0"/>
              <a:t> file reset.css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sẵn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web:</a:t>
            </a:r>
          </a:p>
          <a:p>
            <a:pPr>
              <a:buNone/>
            </a:pPr>
            <a:r>
              <a:rPr lang="vi-VN" sz="2400" dirty="0" smtClean="0"/>
              <a:t>&lt;link rel="stylesheet" type="text/css" href="</a:t>
            </a:r>
            <a:r>
              <a:rPr lang="en-US" sz="2400" dirty="0" smtClean="0"/>
              <a:t>reset.css</a:t>
            </a:r>
            <a:r>
              <a:rPr lang="vi-VN" sz="2400" dirty="0" smtClean="0"/>
              <a:t>"</a:t>
            </a:r>
            <a:r>
              <a:rPr lang="en-US" sz="2400" dirty="0" smtClean="0"/>
              <a:t> </a:t>
            </a:r>
            <a:r>
              <a:rPr lang="vi-VN" sz="2400" dirty="0" smtClean="0"/>
              <a:t>/&gt;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CSS background</a:t>
            </a:r>
            <a:endParaRPr lang="vi-V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04801" y="1798320"/>
          <a:ext cx="8534399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599"/>
                <a:gridCol w="2286000"/>
                <a:gridCol w="3352800"/>
              </a:tblGrid>
              <a:tr h="534692"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Thuộc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tính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Giá</a:t>
                      </a:r>
                      <a:r>
                        <a:rPr lang="en-US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trị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Mô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tả</a:t>
                      </a:r>
                      <a:endParaRPr lang="vi-VN" dirty="0"/>
                    </a:p>
                  </a:txBody>
                  <a:tcPr anchor="ctr"/>
                </a:tc>
              </a:tr>
              <a:tr h="534692">
                <a:tc>
                  <a:txBody>
                    <a:bodyPr/>
                    <a:lstStyle/>
                    <a:p>
                      <a:r>
                        <a:rPr lang="vi-VN" b="1" i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background-color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Mã</a:t>
                      </a:r>
                      <a:r>
                        <a:rPr lang="en-US" baseline="0" smtClean="0"/>
                        <a:t> màu</a:t>
                      </a:r>
                      <a:endParaRPr lang="vi-V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Đặt thuộc tính màu nền</a:t>
                      </a:r>
                      <a:endParaRPr lang="vi-VN" dirty="0"/>
                    </a:p>
                  </a:txBody>
                  <a:tcPr anchor="ctr"/>
                </a:tc>
              </a:tr>
              <a:tr h="618849">
                <a:tc>
                  <a:txBody>
                    <a:bodyPr/>
                    <a:lstStyle/>
                    <a:p>
                      <a:r>
                        <a:rPr lang="vi-VN" b="1" i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background-image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url("đường</a:t>
                      </a:r>
                      <a:r>
                        <a:rPr lang="en-US" baseline="0" smtClean="0"/>
                        <a:t> dẫn ảnh</a:t>
                      </a:r>
                      <a:r>
                        <a:rPr lang="en-US" smtClean="0"/>
                        <a:t>")</a:t>
                      </a:r>
                      <a:endParaRPr lang="vi-V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Dùng ảnh làm màu nền cho một element</a:t>
                      </a:r>
                      <a:endParaRPr lang="vi-VN" dirty="0"/>
                    </a:p>
                  </a:txBody>
                  <a:tcPr anchor="ctr"/>
                </a:tc>
              </a:tr>
              <a:tr h="618849">
                <a:tc>
                  <a:txBody>
                    <a:bodyPr/>
                    <a:lstStyle/>
                    <a:p>
                      <a:r>
                        <a:rPr lang="vi-VN" b="1" i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background-position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left | right | center</a:t>
                      </a:r>
                      <a:r>
                        <a:rPr lang="en-US" baseline="0" smtClean="0"/>
                        <a:t> top | bottom | center</a:t>
                      </a:r>
                      <a:endParaRPr lang="vi-V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Ví trí của ảnh</a:t>
                      </a:r>
                      <a:endParaRPr lang="vi-VN" dirty="0"/>
                    </a:p>
                  </a:txBody>
                  <a:tcPr anchor="ctr"/>
                </a:tc>
              </a:tr>
              <a:tr h="698456">
                <a:tc>
                  <a:txBody>
                    <a:bodyPr/>
                    <a:lstStyle/>
                    <a:p>
                      <a:r>
                        <a:rPr lang="vi-VN" b="1" i="0" dirty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background-repeat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repeat | repeat-x | repeat-y | no-repeat</a:t>
                      </a:r>
                      <a:endParaRPr lang="vi-VN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Tùy chỉnh ảnh nền có lặp hay không, lặp kiểu nào..</a:t>
                      </a:r>
                      <a:endParaRPr lang="vi-VN" dirty="0"/>
                    </a:p>
                  </a:txBody>
                  <a:tcPr anchor="ctr"/>
                </a:tc>
              </a:tr>
              <a:tr h="618849">
                <a:tc>
                  <a:txBody>
                    <a:bodyPr/>
                    <a:lstStyle/>
                    <a:p>
                      <a:r>
                        <a:rPr lang="vi-VN" b="1" smtClean="0">
                          <a:solidFill>
                            <a:srgbClr val="00B050"/>
                          </a:solidFill>
                        </a:rPr>
                        <a:t>Background-attachment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scroll | fixed</a:t>
                      </a:r>
                      <a:endParaRPr lang="vi-V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Đặt chế đố ảnh nền scroll theo trang hoặc là ở vị trí cố định</a:t>
                      </a:r>
                      <a:endParaRPr lang="vi-VN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5638800"/>
            <a:ext cx="85344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body </a:t>
            </a:r>
            <a:r>
              <a:rPr lang="en-US" sz="2000" smtClean="0"/>
              <a:t>{background:url("images/doremon.jpg") no-repeat right top red;}</a:t>
            </a:r>
            <a:endParaRPr lang="en-US" sz="2000" dirty="0" smtClean="0"/>
          </a:p>
          <a:p>
            <a:endParaRPr lang="en-US" sz="1600" dirty="0" smtClean="0"/>
          </a:p>
          <a:p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background</a:t>
            </a:r>
            <a:r>
              <a:rPr lang="en-US" sz="1600" b="1" smtClean="0">
                <a:solidFill>
                  <a:schemeClr val="accent1">
                    <a:lumMod val="75000"/>
                  </a:schemeClr>
                </a:solidFill>
              </a:rPr>
              <a:t>: background-image 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background-repeat </a:t>
            </a:r>
            <a:r>
              <a:rPr lang="en-US" sz="1600" b="1" smtClean="0">
                <a:solidFill>
                  <a:schemeClr val="accent1">
                    <a:lumMod val="75000"/>
                  </a:schemeClr>
                </a:solidFill>
              </a:rPr>
              <a:t>background-position background-attachment background-color ;</a:t>
            </a:r>
            <a:endParaRPr lang="vi-VN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background</a:t>
            </a:r>
            <a:r>
              <a:rPr lang="en-US" smtClean="0"/>
              <a:t>–color</a:t>
            </a:r>
            <a:endParaRPr lang="en-US"/>
          </a:p>
        </p:txBody>
      </p:sp>
      <p:pic>
        <p:nvPicPr>
          <p:cNvPr id="4" name="Content Placeholder 3" descr="bg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825057"/>
            <a:ext cx="7678895" cy="4118543"/>
          </a:xfrm>
        </p:spPr>
      </p:pic>
      <p:sp>
        <p:nvSpPr>
          <p:cNvPr id="5" name="TextBox 4"/>
          <p:cNvSpPr txBox="1"/>
          <p:nvPr/>
        </p:nvSpPr>
        <p:spPr>
          <a:xfrm>
            <a:off x="2365835" y="6248400"/>
            <a:ext cx="4187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background-color: green;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background</a:t>
            </a:r>
            <a:endParaRPr lang="en-US"/>
          </a:p>
        </p:txBody>
      </p:sp>
      <p:pic>
        <p:nvPicPr>
          <p:cNvPr id="4" name="Content Placeholder 3" descr="bg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3184" y="1828800"/>
            <a:ext cx="7014016" cy="3783150"/>
          </a:xfrm>
        </p:spPr>
      </p:pic>
      <p:sp>
        <p:nvSpPr>
          <p:cNvPr id="5" name="TextBox 4"/>
          <p:cNvSpPr txBox="1"/>
          <p:nvPr/>
        </p:nvSpPr>
        <p:spPr>
          <a:xfrm>
            <a:off x="0" y="6019800"/>
            <a:ext cx="9236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background:url("images/doremon.jpg") no-repeat left top;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>
                <a:solidFill>
                  <a:srgbClr val="FFFF00"/>
                </a:solidFill>
              </a:rPr>
              <a:t>CSS text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4" name="Content Placeholder 3" descr="bg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1957356"/>
            <a:ext cx="7700510" cy="41386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>
                <a:solidFill>
                  <a:srgbClr val="FFFF00"/>
                </a:solidFill>
              </a:rPr>
              <a:t>CSS text</a:t>
            </a:r>
            <a:endParaRPr lang="vi-VN">
              <a:solidFill>
                <a:srgbClr val="FFFF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1950720"/>
          <a:ext cx="83820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2743200"/>
                <a:gridCol w="3505200"/>
              </a:tblGrid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Thuộc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tính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Giá</a:t>
                      </a:r>
                      <a:r>
                        <a:rPr lang="vi-VN" baseline="0" smtClean="0"/>
                        <a:t> trị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Mô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tả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Mã</a:t>
                      </a:r>
                      <a:r>
                        <a:rPr lang="vi-VN" baseline="0" smtClean="0"/>
                        <a:t> màu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Màu</a:t>
                      </a:r>
                      <a:r>
                        <a:rPr lang="vi-VN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chữ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line-height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px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Chiều</a:t>
                      </a:r>
                      <a:r>
                        <a:rPr lang="vi-VN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cao của mỗi dòng chữ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text-align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left</a:t>
                      </a:r>
                      <a:r>
                        <a:rPr lang="en-US" smtClean="0"/>
                        <a:t> </a:t>
                      </a:r>
                      <a:r>
                        <a:rPr lang="vi-VN" smtClean="0"/>
                        <a:t>| right | center | justify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Định vị trí chữ</a:t>
                      </a:r>
                      <a:r>
                        <a:rPr lang="vi-VN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trái, phải, giữa</a:t>
                      </a:r>
                      <a:r>
                        <a:rPr lang="en-US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hay đều 2 biên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en-US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text-decoration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none | underline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Thêm</a:t>
                      </a:r>
                      <a:r>
                        <a:rPr lang="en-US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hoặc bỏ dấu gạch dưới chữ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smtClean="0">
                          <a:solidFill>
                            <a:srgbClr val="00B050"/>
                          </a:solidFill>
                        </a:rPr>
                        <a:t>text-shadow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600" baseline="0" smtClean="0"/>
                        <a:t>1px 2px green</a:t>
                      </a:r>
                      <a:endParaRPr lang="en-US" sz="1600" b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Tạo</a:t>
                      </a:r>
                      <a:r>
                        <a:rPr lang="vi-VN" sz="1800" b="0" i="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đường bóng đỗ cho chữ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text-shadow: </a:t>
                      </a:r>
                      <a:r>
                        <a:rPr lang="en-US" sz="1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h-shadow </a:t>
                      </a:r>
                      <a:endParaRPr lang="vi-VN" sz="18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v-shadow blur color </a:t>
                      </a:r>
                      <a:r>
                        <a:rPr lang="en-US" sz="18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sz="1600" b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verdana"/>
                      </a:endParaRPr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en-US" b="1" smtClean="0">
                          <a:solidFill>
                            <a:srgbClr val="00B050"/>
                          </a:solidFill>
                        </a:rPr>
                        <a:t>text-transform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aseline="0" smtClean="0"/>
                        <a:t>none | uppercase</a:t>
                      </a:r>
                      <a:endParaRPr lang="en-US" sz="1800" b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verdan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0" i="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Tạo chữ viết hoa hoặc thường</a:t>
                      </a:r>
                      <a:endParaRPr lang="en-US" sz="1800" b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verdana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>
                <a:solidFill>
                  <a:srgbClr val="FFFF00"/>
                </a:solidFill>
              </a:rPr>
              <a:t>CSS font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4" name="Content Placeholder 3" descr="bg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2596728"/>
            <a:ext cx="7700510" cy="28599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>
                <a:solidFill>
                  <a:srgbClr val="FFFF00"/>
                </a:solidFill>
              </a:rPr>
              <a:t>CSS font</a:t>
            </a:r>
            <a:endParaRPr lang="vi-VN">
              <a:solidFill>
                <a:srgbClr val="FFFF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2133600"/>
          <a:ext cx="8382000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0088"/>
                <a:gridCol w="3315956"/>
                <a:gridCol w="3315956"/>
              </a:tblGrid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Thuộc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tính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Giá</a:t>
                      </a:r>
                      <a:r>
                        <a:rPr lang="vi-VN" baseline="0" smtClean="0"/>
                        <a:t> trị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Mô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tả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font-family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arial, tahoma...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Thiết</a:t>
                      </a:r>
                      <a:r>
                        <a:rPr lang="vi-VN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lập font chữ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font-size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px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Kích</a:t>
                      </a:r>
                      <a:r>
                        <a:rPr lang="vi-VN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thước chữ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font-style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normal | italic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Kiểu</a:t>
                      </a:r>
                      <a:r>
                        <a:rPr lang="vi-VN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chữ </a:t>
                      </a:r>
                      <a:r>
                        <a:rPr lang="vi-VN" b="0" i="1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nghiêng</a:t>
                      </a:r>
                      <a:r>
                        <a:rPr lang="vi-VN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hay bình thường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font-weight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smtClean="0"/>
                        <a:t>normal | bold</a:t>
                      </a:r>
                      <a:endParaRPr lang="vi-VN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Kiểu</a:t>
                      </a:r>
                      <a:r>
                        <a:rPr lang="vi-VN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chữ </a:t>
                      </a:r>
                      <a:r>
                        <a:rPr lang="vi-VN" b="1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đậm </a:t>
                      </a:r>
                      <a:r>
                        <a:rPr lang="vi-VN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hay bình thường</a:t>
                      </a:r>
                      <a:endParaRPr lang="vi-VN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04800" y="5421868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vi-VN" b="1" smtClean="0">
                <a:solidFill>
                  <a:schemeClr val="accent1">
                    <a:lumMod val="75000"/>
                  </a:schemeClr>
                </a:solidFill>
              </a:rPr>
              <a:t>font: font-style font-weight font-size{/line-height } font-family;</a:t>
            </a:r>
            <a:endParaRPr lang="vi-VN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Css là gì?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/>
              <a:t>Là ngôn ngữ dùng để tạo nên giao diện website</a:t>
            </a:r>
          </a:p>
          <a:p>
            <a:endParaRPr lang="vi-VN"/>
          </a:p>
        </p:txBody>
      </p:sp>
      <p:pic>
        <p:nvPicPr>
          <p:cNvPr id="4" name="Picture 3" descr="khung-nha-thep-tien-ch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3352800"/>
            <a:ext cx="3251200" cy="2438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5" name="TextBox 4"/>
          <p:cNvSpPr txBox="1"/>
          <p:nvPr/>
        </p:nvSpPr>
        <p:spPr>
          <a:xfrm>
            <a:off x="1395002" y="5943600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b="1" smtClean="0">
                <a:solidFill>
                  <a:srgbClr val="FF0000"/>
                </a:solidFill>
              </a:rPr>
              <a:t>HTML</a:t>
            </a:r>
            <a:endParaRPr lang="vi-VN" sz="3200" b="1">
              <a:solidFill>
                <a:srgbClr val="FF0000"/>
              </a:solidFill>
            </a:endParaRPr>
          </a:p>
        </p:txBody>
      </p:sp>
      <p:pic>
        <p:nvPicPr>
          <p:cNvPr id="6" name="Picture 5" descr="oanhntk2011101016559344_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5410200" y="3352800"/>
            <a:ext cx="3276600" cy="2438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sp>
        <p:nvSpPr>
          <p:cNvPr id="7" name="TextBox 6"/>
          <p:cNvSpPr txBox="1"/>
          <p:nvPr/>
        </p:nvSpPr>
        <p:spPr>
          <a:xfrm>
            <a:off x="5753780" y="5943600"/>
            <a:ext cx="2628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3200" b="1" smtClean="0">
                <a:solidFill>
                  <a:srgbClr val="FF0000"/>
                </a:solidFill>
              </a:rPr>
              <a:t>HTML + CSS</a:t>
            </a:r>
            <a:endParaRPr lang="vi-VN" sz="3200" b="1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84600" y="4572000"/>
            <a:ext cx="1549400" cy="15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86200" y="4110335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smtClean="0">
                <a:solidFill>
                  <a:srgbClr val="FF0000"/>
                </a:solidFill>
              </a:rPr>
              <a:t>Vật liệu</a:t>
            </a:r>
            <a:endParaRPr lang="vi-VN" sz="2400" b="1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5147" y="4567535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2400" b="1" smtClean="0">
                <a:solidFill>
                  <a:srgbClr val="FF0000"/>
                </a:solidFill>
              </a:rPr>
              <a:t>CSS</a:t>
            </a:r>
            <a:endParaRPr lang="vi-VN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>
                <a:solidFill>
                  <a:srgbClr val="FFFF00"/>
                </a:solidFill>
              </a:rPr>
              <a:t>CSS table</a:t>
            </a:r>
            <a:endParaRPr lang="vi-VN">
              <a:solidFill>
                <a:srgbClr val="FFFF00"/>
              </a:solidFill>
            </a:endParaRPr>
          </a:p>
        </p:txBody>
      </p:sp>
      <p:pic>
        <p:nvPicPr>
          <p:cNvPr id="4" name="Picture 3" descr="t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799" y="1963483"/>
            <a:ext cx="3886201" cy="1389317"/>
          </a:xfrm>
          <a:prstGeom prst="rect">
            <a:avLst/>
          </a:prstGeom>
        </p:spPr>
      </p:pic>
      <p:pic>
        <p:nvPicPr>
          <p:cNvPr id="5" name="Picture 4" descr="t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0619" y="1737370"/>
            <a:ext cx="3904781" cy="1615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2303" y="4321076"/>
            <a:ext cx="786689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smtClean="0"/>
              <a:t>table { border-collapse:collapse; }</a:t>
            </a:r>
          </a:p>
          <a:p>
            <a:r>
              <a:rPr lang="vi-VN" sz="2400" smtClean="0"/>
              <a:t/>
            </a:r>
            <a:br>
              <a:rPr lang="vi-VN" sz="2400" smtClean="0"/>
            </a:br>
            <a:r>
              <a:rPr lang="vi-VN" sz="2400" smtClean="0"/>
              <a:t>table,th, tr, td { border: 2px solid red; }</a:t>
            </a:r>
          </a:p>
          <a:p>
            <a:endParaRPr lang="vi-VN" sz="2400" smtClean="0"/>
          </a:p>
          <a:p>
            <a:r>
              <a:rPr lang="vi-VN" sz="2400" smtClean="0"/>
              <a:t>tr, th { height:30px; text-align:right; vertical-align:bottom;}</a:t>
            </a:r>
          </a:p>
          <a:p>
            <a:endParaRPr lang="vi-V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>
                <a:solidFill>
                  <a:srgbClr val="FFFF00"/>
                </a:solidFill>
              </a:rPr>
              <a:t>CSS display</a:t>
            </a:r>
            <a:endParaRPr lang="vi-VN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848600" cy="4953000"/>
          </a:xfrm>
        </p:spPr>
        <p:txBody>
          <a:bodyPr/>
          <a:lstStyle/>
          <a:p>
            <a:r>
              <a:rPr lang="vi-VN" sz="2000" smtClean="0"/>
              <a:t>Thuộc tính Display quy định phương thức hiển thị của các thành phần trên trang web. Nó được ứng dụng để tạo các hiệu ứng ẩn/hiện một hay nhiều nhóm đối tượng, thiết kế dropdown, tabs menu,…</a:t>
            </a:r>
          </a:p>
          <a:p>
            <a:pPr lvl="1"/>
            <a:r>
              <a:rPr lang="vi-VN" sz="1800" smtClean="0"/>
              <a:t>- Khi muốn một thành phần nào đó, ta chỉ cần khai báo thuộc </a:t>
            </a:r>
          </a:p>
          <a:p>
            <a:pPr lvl="1"/>
            <a:r>
              <a:rPr lang="vi-VN" sz="1800" smtClean="0"/>
              <a:t>tính </a:t>
            </a:r>
            <a:r>
              <a:rPr lang="vi-VN" sz="1800" b="1" i="1" smtClean="0"/>
              <a:t>display</a:t>
            </a:r>
            <a:r>
              <a:rPr lang="vi-VN" sz="1800" smtClean="0"/>
              <a:t> của thành phần đó là </a:t>
            </a:r>
            <a:r>
              <a:rPr lang="vi-VN" sz="1800" i="1" smtClean="0"/>
              <a:t>none</a:t>
            </a:r>
          </a:p>
          <a:p>
            <a:pPr lvl="1"/>
            <a:r>
              <a:rPr lang="vi-VN" i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 dụ: </a:t>
            </a:r>
            <a:r>
              <a:rPr lang="vi-VN" smtClean="0">
                <a:solidFill>
                  <a:srgbClr val="00B05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h1</a:t>
            </a:r>
            <a:r>
              <a:rPr lang="vi-VN" smtClean="0">
                <a:latin typeface="Tahoma" pitchFamily="34" charset="0"/>
                <a:ea typeface="Tahoma" pitchFamily="34" charset="0"/>
                <a:cs typeface="Tahoma" pitchFamily="34" charset="0"/>
              </a:rPr>
              <a:t>.logo{</a:t>
            </a:r>
            <a:r>
              <a:rPr lang="vi-VN" smtClean="0">
                <a:solidFill>
                  <a:srgbClr val="00B05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display: none</a:t>
            </a:r>
            <a:r>
              <a:rPr lang="vi-VN" smtClean="0">
                <a:latin typeface="Tahoma" pitchFamily="34" charset="0"/>
                <a:ea typeface="Tahoma" pitchFamily="34" charset="0"/>
                <a:cs typeface="Tahoma" pitchFamily="34" charset="0"/>
              </a:rPr>
              <a:t>}</a:t>
            </a:r>
          </a:p>
          <a:p>
            <a:pPr lvl="1"/>
            <a:endParaRPr lang="vi-VN" sz="800" smtClean="0"/>
          </a:p>
          <a:p>
            <a:r>
              <a:rPr lang="vi-VN" sz="2000" smtClean="0"/>
              <a:t>Thay đổi phương thức hiển thị của các thành phần Block và Inline</a:t>
            </a:r>
          </a:p>
          <a:p>
            <a:pPr lvl="1"/>
            <a:r>
              <a:rPr lang="vi-VN" sz="1800" smtClean="0"/>
              <a:t>- Đoạn mã sau sẽ biến thành phần Block div thành inline và </a:t>
            </a:r>
          </a:p>
          <a:p>
            <a:pPr lvl="1"/>
            <a:r>
              <a:rPr lang="vi-VN" sz="1800" smtClean="0"/>
              <a:t>thành phần Inline span thành block</a:t>
            </a:r>
          </a:p>
          <a:p>
            <a:pPr lvl="1"/>
            <a:r>
              <a:rPr lang="vi-VN" i="1" smtClean="0">
                <a:latin typeface="Tahoma" pitchFamily="34" charset="0"/>
                <a:ea typeface="Tahoma" pitchFamily="34" charset="0"/>
                <a:cs typeface="Tahoma" pitchFamily="34" charset="0"/>
              </a:rPr>
              <a:t>Ví dụ: </a:t>
            </a:r>
            <a:r>
              <a:rPr lang="vi-VN" smtClean="0">
                <a:solidFill>
                  <a:srgbClr val="00B05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div</a:t>
            </a:r>
            <a:r>
              <a:rPr lang="vi-VN" smtClean="0">
                <a:latin typeface="Tahoma" pitchFamily="34" charset="0"/>
                <a:ea typeface="Tahoma" pitchFamily="34" charset="0"/>
                <a:cs typeface="Tahoma" pitchFamily="34" charset="0"/>
              </a:rPr>
              <a:t>{</a:t>
            </a:r>
            <a:r>
              <a:rPr lang="vi-VN" smtClean="0">
                <a:solidFill>
                  <a:srgbClr val="00B05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display: inline</a:t>
            </a:r>
            <a:r>
              <a:rPr lang="vi-VN" smtClean="0">
                <a:latin typeface="Tahoma" pitchFamily="34" charset="0"/>
                <a:ea typeface="Tahoma" pitchFamily="34" charset="0"/>
                <a:cs typeface="Tahoma" pitchFamily="34" charset="0"/>
              </a:rPr>
              <a:t>}        </a:t>
            </a:r>
            <a:r>
              <a:rPr lang="vi-VN" smtClean="0">
                <a:solidFill>
                  <a:srgbClr val="00B05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span</a:t>
            </a:r>
            <a:r>
              <a:rPr lang="vi-VN" smtClean="0">
                <a:latin typeface="Tahoma" pitchFamily="34" charset="0"/>
                <a:ea typeface="Tahoma" pitchFamily="34" charset="0"/>
                <a:cs typeface="Tahoma" pitchFamily="34" charset="0"/>
              </a:rPr>
              <a:t>{</a:t>
            </a:r>
            <a:r>
              <a:rPr lang="vi-VN" smtClean="0">
                <a:solidFill>
                  <a:srgbClr val="00B05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display: block</a:t>
            </a:r>
            <a:r>
              <a:rPr lang="vi-VN" smtClean="0">
                <a:latin typeface="Tahoma" pitchFamily="34" charset="0"/>
                <a:ea typeface="Tahoma" pitchFamily="34" charset="0"/>
                <a:cs typeface="Tahoma" pitchFamily="34" charset="0"/>
              </a:rPr>
              <a:t>}</a:t>
            </a:r>
          </a:p>
          <a:p>
            <a:r>
              <a:rPr lang="vi-VN" sz="2000" b="1" smtClean="0"/>
              <a:t>Như vậy thuộc tính display có 3 giá trị</a:t>
            </a:r>
            <a:r>
              <a:rPr lang="vi-VN" sz="2000" b="1" i="1" smtClean="0"/>
              <a:t>: </a:t>
            </a:r>
            <a:r>
              <a:rPr lang="vi-VN" sz="2000" smtClean="0"/>
              <a:t>none: ẩn một thành phần trong trang web và Block, Inline</a:t>
            </a:r>
          </a:p>
          <a:p>
            <a:endParaRPr lang="vi-VN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CSS margin	</a:t>
            </a:r>
            <a:endParaRPr lang="vi-VN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1828800"/>
          <a:ext cx="6477000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838200"/>
                <a:gridCol w="3657600"/>
              </a:tblGrid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Thuộc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tính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Giá</a:t>
                      </a:r>
                      <a:r>
                        <a:rPr lang="vi-VN" baseline="0" smtClean="0"/>
                        <a:t> trị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Mô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tả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margin-top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px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Canh lề bên trên cho thành phần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margin-left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px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Canh lề bên trái cho thành phần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margin-right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px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Canh lề bên phải cho </a:t>
                      </a:r>
                    </a:p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thành phần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margin-bottom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px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Canh lề bên dưới cho </a:t>
                      </a:r>
                    </a:p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thành phần</a:t>
                      </a:r>
                      <a:endParaRPr lang="vi-VN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522106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 smtClean="0">
                <a:solidFill>
                  <a:schemeClr val="accent1">
                    <a:lumMod val="75000"/>
                  </a:schemeClr>
                </a:solidFill>
              </a:rPr>
              <a:t>margin: top right bottom left</a:t>
            </a:r>
          </a:p>
          <a:p>
            <a:endParaRPr lang="vi-V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 descr="marg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0" y="3706055"/>
            <a:ext cx="3276600" cy="3151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CSS margin	</a:t>
            </a:r>
            <a:endParaRPr lang="en-US"/>
          </a:p>
        </p:txBody>
      </p:sp>
      <p:pic>
        <p:nvPicPr>
          <p:cNvPr id="4" name="Content Placeholder 3" descr="bg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24385" y="1986233"/>
            <a:ext cx="6771429" cy="4333334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 rot="5400000">
            <a:off x="1829313" y="2409089"/>
            <a:ext cx="456407" cy="1359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219200" y="3429000"/>
            <a:ext cx="1065442" cy="1588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3276713" y="5392168"/>
            <a:ext cx="303672" cy="904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CSS padding</a:t>
            </a:r>
            <a:endParaRPr lang="vi-VN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381000" y="1828800"/>
          <a:ext cx="6477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838200"/>
                <a:gridCol w="3657600"/>
              </a:tblGrid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Thuộc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tính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Giá</a:t>
                      </a:r>
                      <a:r>
                        <a:rPr lang="vi-VN" baseline="0" smtClean="0"/>
                        <a:t> trị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Mô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tả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padding-top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px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Thêm vào khoảng không bên trên cho thành phần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padding-left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px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Thêm vào khoảng không bên trái</a:t>
                      </a:r>
                      <a:r>
                        <a:rPr lang="vi-VN" sz="1800" b="0" i="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cho thành phần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padding-right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px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Thêm vào khoảng không</a:t>
                      </a:r>
                    </a:p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bên phải</a:t>
                      </a:r>
                      <a:r>
                        <a:rPr lang="vi-VN" sz="1800" b="0" i="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cho thành phần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padding-bottom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px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Thêm vào khoảng không</a:t>
                      </a:r>
                    </a:p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bên dưới</a:t>
                      </a:r>
                      <a:r>
                        <a:rPr lang="vi-VN" sz="1800" b="0" i="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cho thành phần</a:t>
                      </a:r>
                      <a:endParaRPr lang="vi-VN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04800" y="5449669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smtClean="0">
                <a:solidFill>
                  <a:schemeClr val="accent1">
                    <a:lumMod val="75000"/>
                  </a:schemeClr>
                </a:solidFill>
              </a:rPr>
              <a:t>padding: </a:t>
            </a:r>
            <a:r>
              <a:rPr lang="vi-VN" b="1" dirty="0" smtClean="0">
                <a:solidFill>
                  <a:schemeClr val="accent1">
                    <a:lumMod val="75000"/>
                  </a:schemeClr>
                </a:solidFill>
              </a:rPr>
              <a:t>top right bottom left</a:t>
            </a:r>
          </a:p>
          <a:p>
            <a:endParaRPr lang="vi-V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 descr="padd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75458" y="3810000"/>
            <a:ext cx="3168542" cy="304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CSS </a:t>
            </a:r>
            <a:r>
              <a:rPr lang="en-US" smtClean="0"/>
              <a:t>padding</a:t>
            </a:r>
            <a:endParaRPr lang="en-US"/>
          </a:p>
        </p:txBody>
      </p:sp>
      <p:pic>
        <p:nvPicPr>
          <p:cNvPr id="4" name="Content Placeholder 3" descr="bg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24385" y="2190290"/>
            <a:ext cx="6771429" cy="3925219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6" name="Straight Arrow Connector 5"/>
          <p:cNvCxnSpPr/>
          <p:nvPr/>
        </p:nvCxnSpPr>
        <p:spPr>
          <a:xfrm rot="5400000">
            <a:off x="3582249" y="2923779"/>
            <a:ext cx="304007" cy="904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858000" y="3657600"/>
            <a:ext cx="942070" cy="1404"/>
          </a:xfrm>
          <a:prstGeom prst="straightConnector1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CSS list</a:t>
            </a:r>
            <a:endParaRPr lang="vi-VN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1828800"/>
          <a:ext cx="8382000" cy="225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3581400"/>
                <a:gridCol w="2362200"/>
              </a:tblGrid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Thuộc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tính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Giá</a:t>
                      </a:r>
                      <a:r>
                        <a:rPr lang="vi-VN" baseline="0" smtClean="0"/>
                        <a:t> trị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Mô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tả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list-style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none | disc | circle | square...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b="0" i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Dạng</a:t>
                      </a:r>
                      <a:r>
                        <a:rPr lang="vi-VN" b="0" i="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list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smtClean="0">
                          <a:solidFill>
                            <a:srgbClr val="00B050"/>
                          </a:solidFill>
                        </a:rPr>
                        <a:t>list-style-position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inside | outside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Ít</a:t>
                      </a:r>
                      <a:r>
                        <a:rPr lang="vi-VN" baseline="0" smtClean="0"/>
                        <a:t> dùng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smtClean="0">
                          <a:solidFill>
                            <a:srgbClr val="00B050"/>
                          </a:solidFill>
                        </a:rPr>
                        <a:t>list-style-image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url("đường</a:t>
                      </a:r>
                      <a:r>
                        <a:rPr lang="vi-VN" baseline="0" smtClean="0"/>
                        <a:t> dẫn hình</a:t>
                      </a:r>
                      <a:r>
                        <a:rPr lang="vi-VN" smtClean="0"/>
                        <a:t>")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Ít</a:t>
                      </a:r>
                      <a:r>
                        <a:rPr lang="vi-VN" baseline="0" smtClean="0"/>
                        <a:t> dùng</a:t>
                      </a:r>
                      <a:endParaRPr lang="vi-VN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615309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 smtClean="0">
                <a:solidFill>
                  <a:schemeClr val="accent1">
                    <a:lumMod val="75000"/>
                  </a:schemeClr>
                </a:solidFill>
              </a:rPr>
              <a:t>list-style: list-style-type list-style-position list-style-image;</a:t>
            </a:r>
            <a:endParaRPr lang="vi-V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2013-12-16_1653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4456" y="4267200"/>
            <a:ext cx="3200400" cy="1676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  <p:pic>
        <p:nvPicPr>
          <p:cNvPr id="7" name="Picture 6" descr="bg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1152" y="4543571"/>
            <a:ext cx="5019048" cy="11714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</a:t>
            </a:r>
            <a:r>
              <a:rPr lang="vi-VN" smtClean="0"/>
              <a:t>ackground</a:t>
            </a:r>
            <a:r>
              <a:rPr lang="en-US" smtClean="0"/>
              <a:t> cho &lt;li&gt;</a:t>
            </a:r>
            <a:endParaRPr lang="en-US"/>
          </a:p>
        </p:txBody>
      </p:sp>
      <p:pic>
        <p:nvPicPr>
          <p:cNvPr id="4" name="Content Placeholder 3" descr="bg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3184" y="2298798"/>
            <a:ext cx="7014016" cy="2005720"/>
          </a:xfrm>
        </p:spPr>
      </p:pic>
      <p:sp>
        <p:nvSpPr>
          <p:cNvPr id="5" name="TextBox 4"/>
          <p:cNvSpPr txBox="1"/>
          <p:nvPr/>
        </p:nvSpPr>
        <p:spPr>
          <a:xfrm>
            <a:off x="0" y="5334000"/>
            <a:ext cx="9203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background: url("images/location.png") no-repeat scroll left center;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Một số thông tin cần nắm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mtClean="0"/>
              <a:t>CSS là viết tắt của cụm từ "</a:t>
            </a:r>
            <a:r>
              <a:rPr lang="vi-VN" b="1" smtClean="0">
                <a:solidFill>
                  <a:srgbClr val="00B050"/>
                </a:solidFill>
              </a:rPr>
              <a:t>C</a:t>
            </a:r>
            <a:r>
              <a:rPr lang="vi-VN" smtClean="0"/>
              <a:t>ascading </a:t>
            </a:r>
            <a:r>
              <a:rPr lang="vi-VN" b="1" smtClean="0">
                <a:solidFill>
                  <a:srgbClr val="00B050"/>
                </a:solidFill>
              </a:rPr>
              <a:t>S</a:t>
            </a:r>
            <a:r>
              <a:rPr lang="vi-VN" smtClean="0"/>
              <a:t>tyle </a:t>
            </a:r>
            <a:r>
              <a:rPr lang="vi-VN" b="1" smtClean="0">
                <a:solidFill>
                  <a:srgbClr val="00B050"/>
                </a:solidFill>
              </a:rPr>
              <a:t>S</a:t>
            </a:r>
            <a:r>
              <a:rPr lang="vi-VN" smtClean="0"/>
              <a:t>heet" chính thức đưa vào sử dụng năm 1994.</a:t>
            </a:r>
          </a:p>
          <a:p>
            <a:r>
              <a:rPr lang="vi-VN" smtClean="0"/>
              <a:t>CSS và HTML không phải ngôn ngữ lập trình. </a:t>
            </a:r>
          </a:p>
          <a:p>
            <a:r>
              <a:rPr lang="vi-VN" smtClean="0"/>
              <a:t>Tạo ra cuộc cách mạng cho dân lập trình web như chúng ta. </a:t>
            </a:r>
            <a:br>
              <a:rPr lang="vi-VN" smtClean="0"/>
            </a:br>
            <a:r>
              <a:rPr lang="vi-VN" smtClean="0"/>
              <a:t/>
            </a:r>
            <a:br>
              <a:rPr lang="vi-VN" smtClean="0"/>
            </a:br>
            <a:endParaRPr lang="vi-VN" smtClean="0"/>
          </a:p>
          <a:p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Phân loại CSS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CSS nội tuyến</a:t>
            </a:r>
          </a:p>
          <a:p>
            <a:pPr>
              <a:buNone/>
            </a:pPr>
            <a:r>
              <a:rPr lang="en-US" sz="1800" smtClean="0">
                <a:latin typeface="Tahoma" pitchFamily="34" charset="0"/>
                <a:ea typeface="Tahoma" pitchFamily="34" charset="0"/>
                <a:cs typeface="Tahoma" pitchFamily="34" charset="0"/>
              </a:rPr>
              <a:t>&lt;style&gt;</a:t>
            </a:r>
          </a:p>
          <a:p>
            <a:pPr>
              <a:buNone/>
            </a:pPr>
            <a:r>
              <a:rPr lang="en-US" sz="1800" smtClean="0">
                <a:latin typeface="Tahoma" pitchFamily="34" charset="0"/>
                <a:ea typeface="Tahoma" pitchFamily="34" charset="0"/>
                <a:cs typeface="Tahoma" pitchFamily="34" charset="0"/>
              </a:rPr>
              <a:t>	h1{color:red}</a:t>
            </a:r>
          </a:p>
          <a:p>
            <a:pPr>
              <a:buNone/>
            </a:pPr>
            <a:r>
              <a:rPr lang="en-US" sz="1800" smtClean="0">
                <a:latin typeface="Tahoma" pitchFamily="34" charset="0"/>
                <a:ea typeface="Tahoma" pitchFamily="34" charset="0"/>
                <a:cs typeface="Tahoma" pitchFamily="34" charset="0"/>
              </a:rPr>
              <a:t>&lt;/style&gt;</a:t>
            </a:r>
            <a:br>
              <a:rPr lang="en-US" sz="180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mtClean="0"/>
              <a:t>CSS trong dòng</a:t>
            </a:r>
          </a:p>
          <a:p>
            <a:pPr>
              <a:buNone/>
            </a:pPr>
            <a:r>
              <a:rPr lang="en-US" sz="1800" smtClean="0">
                <a:latin typeface="Tahoma" pitchFamily="34" charset="0"/>
                <a:ea typeface="Tahoma" pitchFamily="34" charset="0"/>
                <a:cs typeface="Tahoma" pitchFamily="34" charset="0"/>
              </a:rPr>
              <a:t>&lt;h1 style="text-transform:uppercase"&gt;Tiêu đề&lt;/h1&gt;</a:t>
            </a:r>
            <a:br>
              <a:rPr lang="en-US" sz="1800" smtClean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en-US" sz="180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smtClean="0"/>
              <a:t>CSS ngoại tuyến (thường dùng)</a:t>
            </a:r>
          </a:p>
          <a:p>
            <a:pPr>
              <a:buNone/>
            </a:pPr>
            <a:r>
              <a:rPr lang="en-US" sz="1800" smtClean="0">
                <a:latin typeface="Tahoma" pitchFamily="34" charset="0"/>
                <a:ea typeface="Tahoma" pitchFamily="34" charset="0"/>
                <a:cs typeface="Tahoma" pitchFamily="34" charset="0"/>
              </a:rPr>
              <a:t>&lt;link href="style.css" type="text/css" rel="stylesheet" /&gt;</a:t>
            </a:r>
            <a:endParaRPr lang="en-US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Viết CSS màu chữ cho các thẻ HTML</a:t>
            </a:r>
            <a:endParaRPr lang="vi-VN"/>
          </a:p>
        </p:txBody>
      </p:sp>
      <p:pic>
        <p:nvPicPr>
          <p:cNvPr id="6" name="Content Placeholder 5" descr="yeu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2187" y="2172501"/>
            <a:ext cx="8863305" cy="3466299"/>
          </a:xfrm>
        </p:spPr>
      </p:pic>
      <p:sp>
        <p:nvSpPr>
          <p:cNvPr id="7" name="TextBox 6"/>
          <p:cNvSpPr txBox="1"/>
          <p:nvPr/>
        </p:nvSpPr>
        <p:spPr>
          <a:xfrm>
            <a:off x="3200400" y="6260068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accent3">
                    <a:lumMod val="95000"/>
                  </a:schemeClr>
                </a:solidFill>
              </a:rPr>
              <a:t>Thay đổi màu link?</a:t>
            </a:r>
            <a:endParaRPr lang="en-US" sz="2400" b="1">
              <a:solidFill>
                <a:schemeClr val="accent3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Các thuộc tính CSS thường dùng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848600" cy="4648200"/>
          </a:xfrm>
        </p:spPr>
        <p:txBody>
          <a:bodyPr/>
          <a:lstStyle/>
          <a:p>
            <a:r>
              <a:rPr lang="vi-VN" sz="2000" b="1" smtClean="0">
                <a:solidFill>
                  <a:srgbClr val="008000"/>
                </a:solidFill>
                <a:latin typeface="Times New Roman"/>
                <a:cs typeface="Times New Roman"/>
              </a:rPr>
              <a:t>CSS Border</a:t>
            </a:r>
          </a:p>
          <a:p>
            <a:pPr lvl="0"/>
            <a:r>
              <a:rPr lang="vi-VN" sz="2000" b="1" smtClean="0">
                <a:solidFill>
                  <a:srgbClr val="008000"/>
                </a:solidFill>
                <a:latin typeface="Times New Roman"/>
                <a:cs typeface="Times New Roman"/>
              </a:rPr>
              <a:t>CSS Width - Height</a:t>
            </a:r>
          </a:p>
          <a:p>
            <a:pPr lvl="0"/>
            <a:r>
              <a:rPr lang="vi-VN" sz="2000" b="1" smtClean="0">
                <a:solidFill>
                  <a:srgbClr val="008000"/>
                </a:solidFill>
                <a:latin typeface="Times New Roman"/>
                <a:cs typeface="Times New Roman"/>
              </a:rPr>
              <a:t>CSS Background</a:t>
            </a:r>
            <a:endParaRPr lang="vi-VN" sz="2000" smtClean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lvl="0"/>
            <a:r>
              <a:rPr lang="vi-VN" sz="2000" b="1" smtClean="0">
                <a:solidFill>
                  <a:srgbClr val="008000"/>
                </a:solidFill>
                <a:latin typeface="Times New Roman"/>
                <a:cs typeface="Times New Roman"/>
              </a:rPr>
              <a:t>CSS Text</a:t>
            </a:r>
            <a:endParaRPr lang="vi-VN" sz="2000" smtClean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lvl="0"/>
            <a:r>
              <a:rPr lang="vi-VN" sz="2000" b="1" smtClean="0">
                <a:solidFill>
                  <a:srgbClr val="008000"/>
                </a:solidFill>
                <a:latin typeface="Times New Roman"/>
                <a:cs typeface="Times New Roman"/>
              </a:rPr>
              <a:t>CSS Font</a:t>
            </a:r>
            <a:endParaRPr lang="vi-VN" sz="2000" smtClean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lvl="0"/>
            <a:r>
              <a:rPr lang="vi-VN" sz="2000" b="1" smtClean="0">
                <a:solidFill>
                  <a:srgbClr val="008000"/>
                </a:solidFill>
                <a:latin typeface="Times New Roman"/>
                <a:cs typeface="Times New Roman"/>
              </a:rPr>
              <a:t>CSS Table</a:t>
            </a:r>
          </a:p>
          <a:p>
            <a:r>
              <a:rPr lang="vi-VN" sz="2000" b="1" smtClean="0">
                <a:solidFill>
                  <a:srgbClr val="008000"/>
                </a:solidFill>
                <a:latin typeface="Times New Roman"/>
                <a:cs typeface="Times New Roman"/>
              </a:rPr>
              <a:t>CSS Display</a:t>
            </a:r>
            <a:endParaRPr lang="vi-VN" sz="2000" smtClean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lvl="0"/>
            <a:r>
              <a:rPr lang="vi-VN" sz="2000" b="1" smtClean="0">
                <a:solidFill>
                  <a:srgbClr val="008000"/>
                </a:solidFill>
                <a:latin typeface="Times New Roman"/>
                <a:cs typeface="Times New Roman"/>
              </a:rPr>
              <a:t>CSS Margin</a:t>
            </a:r>
            <a:endParaRPr lang="vi-VN" sz="2000" smtClean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pPr lvl="0"/>
            <a:r>
              <a:rPr lang="vi-VN" sz="2000" b="1" smtClean="0">
                <a:solidFill>
                  <a:srgbClr val="008000"/>
                </a:solidFill>
                <a:latin typeface="Times New Roman"/>
                <a:cs typeface="Times New Roman"/>
              </a:rPr>
              <a:t>CSS Padding</a:t>
            </a:r>
            <a:endParaRPr lang="en-US" sz="2000" b="1" smtClean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r>
              <a:rPr lang="vi-VN" sz="2000" b="1" smtClean="0">
                <a:solidFill>
                  <a:srgbClr val="008000"/>
                </a:solidFill>
                <a:latin typeface="Times New Roman"/>
                <a:cs typeface="Times New Roman"/>
              </a:rPr>
              <a:t>CSS List</a:t>
            </a:r>
            <a:endParaRPr lang="vi-VN" sz="2000" smtClean="0">
              <a:solidFill>
                <a:srgbClr val="008000"/>
              </a:solidFill>
              <a:latin typeface="Times New Roman"/>
              <a:cs typeface="Times New Roman"/>
            </a:endParaRPr>
          </a:p>
          <a:p>
            <a:r>
              <a:rPr lang="vi-VN" sz="2000" b="1" smtClean="0">
                <a:latin typeface="Times New Roman"/>
                <a:cs typeface="Times New Roman"/>
              </a:rPr>
              <a:t>CSS Positioning</a:t>
            </a:r>
          </a:p>
          <a:p>
            <a:pPr lvl="0"/>
            <a:r>
              <a:rPr lang="vi-VN" sz="2000" b="1" smtClean="0">
                <a:latin typeface="Times New Roman"/>
                <a:cs typeface="Times New Roman"/>
              </a:rPr>
              <a:t>CSS z-index</a:t>
            </a:r>
            <a:endParaRPr lang="vi-VN" sz="2000" smtClean="0">
              <a:latin typeface="Times New Roman"/>
              <a:cs typeface="Times New Roman"/>
            </a:endParaRPr>
          </a:p>
          <a:p>
            <a:r>
              <a:rPr lang="vi-VN" sz="2000" b="1" smtClean="0">
                <a:latin typeface="Times New Roman"/>
                <a:cs typeface="Times New Roman"/>
              </a:rPr>
              <a:t>CSS Float</a:t>
            </a:r>
            <a:endParaRPr lang="vi-VN" sz="2000" smtClean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CSS border</a:t>
            </a:r>
            <a:endParaRPr lang="en-US"/>
          </a:p>
        </p:txBody>
      </p:sp>
      <p:pic>
        <p:nvPicPr>
          <p:cNvPr id="4" name="Content Placeholder 3" descr="w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02074" y="1905000"/>
            <a:ext cx="6616051" cy="46482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CSS border</a:t>
            </a:r>
            <a:endParaRPr lang="en-US"/>
          </a:p>
        </p:txBody>
      </p:sp>
      <p:pic>
        <p:nvPicPr>
          <p:cNvPr id="4" name="Content Placeholder 3" descr="w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11425" y="1905000"/>
            <a:ext cx="6397348" cy="464820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CSS border	</a:t>
            </a:r>
            <a:endParaRPr lang="vi-VN"/>
          </a:p>
        </p:txBody>
      </p:sp>
      <p:sp>
        <p:nvSpPr>
          <p:cNvPr id="4" name="Rectangle 3"/>
          <p:cNvSpPr/>
          <p:nvPr/>
        </p:nvSpPr>
        <p:spPr>
          <a:xfrm>
            <a:off x="304800" y="5924490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000" b="1" smtClean="0">
                <a:solidFill>
                  <a:schemeClr val="accent1">
                    <a:lumMod val="75000"/>
                  </a:schemeClr>
                </a:solidFill>
              </a:rPr>
              <a:t>border: border-width border-style border-color</a:t>
            </a:r>
            <a:endParaRPr lang="vi-VN" sz="20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3028890"/>
          <a:ext cx="8382000" cy="248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/>
                <a:gridCol w="3581400"/>
                <a:gridCol w="2362200"/>
              </a:tblGrid>
              <a:tr h="563880"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Thuộc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tính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mtClean="0"/>
                        <a:t>Giá</a:t>
                      </a:r>
                      <a:r>
                        <a:rPr lang="vi-VN" baseline="0" smtClean="0"/>
                        <a:t> trị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b="1" i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Mô</a:t>
                      </a:r>
                      <a:r>
                        <a:rPr lang="vi-VN" b="1" i="0" baseline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tả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i="0" smtClean="0">
                          <a:solidFill>
                            <a:srgbClr val="00B050"/>
                          </a:solidFill>
                          <a:latin typeface="+mn-lt"/>
                          <a:ea typeface="+mn-ea"/>
                          <a:cs typeface="+mn-cs"/>
                        </a:rPr>
                        <a:t>border-width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px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Xác định bề dày của đường viền.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smtClean="0">
                          <a:solidFill>
                            <a:srgbClr val="00B050"/>
                          </a:solidFill>
                        </a:rPr>
                        <a:t>border-style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none | solid | dotted | dashed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Xác định hình dạng của đường viền.</a:t>
                      </a:r>
                      <a:endParaRPr lang="vi-VN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vi-VN" b="1" smtClean="0">
                          <a:solidFill>
                            <a:srgbClr val="00B050"/>
                          </a:solidFill>
                        </a:rPr>
                        <a:t>border-color</a:t>
                      </a:r>
                      <a:endParaRPr lang="vi-VN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mtClean="0"/>
                        <a:t>Mã</a:t>
                      </a:r>
                      <a:r>
                        <a:rPr lang="vi-VN" baseline="0" smtClean="0"/>
                        <a:t> màu</a:t>
                      </a:r>
                      <a:endParaRPr lang="vi-V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Xác định màu</a:t>
                      </a:r>
                      <a:r>
                        <a:rPr lang="vi-VN" sz="1800" b="0" i="0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vi-VN" sz="1800" b="0" i="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của đường viền.</a:t>
                      </a:r>
                      <a:endParaRPr lang="vi-VN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5" descr="y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67000" y="1676400"/>
            <a:ext cx="3857143" cy="10190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rot="10800000" flipV="1">
            <a:off x="1600200" y="2286000"/>
            <a:ext cx="2971800" cy="1447800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1447800" y="2286000"/>
            <a:ext cx="3886200" cy="2133600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 flipV="1">
            <a:off x="1447800" y="2286000"/>
            <a:ext cx="4648200" cy="2743200"/>
          </a:xfrm>
          <a:prstGeom prst="straightConnector1">
            <a:avLst/>
          </a:prstGeom>
          <a:ln w="38100">
            <a:solidFill>
              <a:srgbClr val="008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uyenThongTrenFacebook">
  <a:themeElements>
    <a:clrScheme name="Office Theme 2">
      <a:dk1>
        <a:srgbClr val="000000"/>
      </a:dk1>
      <a:lt1>
        <a:srgbClr val="FFFFFF"/>
      </a:lt1>
      <a:dk2>
        <a:srgbClr val="364EB6"/>
      </a:dk2>
      <a:lt2>
        <a:srgbClr val="C0C0C0"/>
      </a:lt2>
      <a:accent1>
        <a:srgbClr val="4987E3"/>
      </a:accent1>
      <a:accent2>
        <a:srgbClr val="D9520F"/>
      </a:accent2>
      <a:accent3>
        <a:srgbClr val="FFFFFF"/>
      </a:accent3>
      <a:accent4>
        <a:srgbClr val="000000"/>
      </a:accent4>
      <a:accent5>
        <a:srgbClr val="B1C3EF"/>
      </a:accent5>
      <a:accent6>
        <a:srgbClr val="C4490C"/>
      </a:accent6>
      <a:hlink>
        <a:srgbClr val="36A1B6"/>
      </a:hlink>
      <a:folHlink>
        <a:srgbClr val="9CC769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501A82"/>
        </a:dk2>
        <a:lt2>
          <a:srgbClr val="969696"/>
        </a:lt2>
        <a:accent1>
          <a:srgbClr val="117AC1"/>
        </a:accent1>
        <a:accent2>
          <a:srgbClr val="38B890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32A682"/>
        </a:accent6>
        <a:hlink>
          <a:srgbClr val="D17FB6"/>
        </a:hlink>
        <a:folHlink>
          <a:srgbClr val="E3981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64EB6"/>
        </a:dk2>
        <a:lt2>
          <a:srgbClr val="C0C0C0"/>
        </a:lt2>
        <a:accent1>
          <a:srgbClr val="4987E3"/>
        </a:accent1>
        <a:accent2>
          <a:srgbClr val="D9520F"/>
        </a:accent2>
        <a:accent3>
          <a:srgbClr val="FFFFFF"/>
        </a:accent3>
        <a:accent4>
          <a:srgbClr val="000000"/>
        </a:accent4>
        <a:accent5>
          <a:srgbClr val="B1C3EF"/>
        </a:accent5>
        <a:accent6>
          <a:srgbClr val="C4490C"/>
        </a:accent6>
        <a:hlink>
          <a:srgbClr val="36A1B6"/>
        </a:hlink>
        <a:folHlink>
          <a:srgbClr val="9CC76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186894"/>
        </a:dk2>
        <a:lt2>
          <a:srgbClr val="969696"/>
        </a:lt2>
        <a:accent1>
          <a:srgbClr val="2AA08A"/>
        </a:accent1>
        <a:accent2>
          <a:srgbClr val="9C88E6"/>
        </a:accent2>
        <a:accent3>
          <a:srgbClr val="FFFFFF"/>
        </a:accent3>
        <a:accent4>
          <a:srgbClr val="000000"/>
        </a:accent4>
        <a:accent5>
          <a:srgbClr val="ACCDC4"/>
        </a:accent5>
        <a:accent6>
          <a:srgbClr val="8D7BD0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TruyenThongTrenFacebook</Template>
  <TotalTime>2130</TotalTime>
  <Words>959</Words>
  <Application>Microsoft Office PowerPoint</Application>
  <PresentationFormat>On-screen Show (4:3)</PresentationFormat>
  <Paragraphs>328</Paragraphs>
  <Slides>27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TruyenThongTrenFacebook</vt:lpstr>
      <vt:lpstr>Kiến thức CSS </vt:lpstr>
      <vt:lpstr>Css là gì?</vt:lpstr>
      <vt:lpstr>Một số thông tin cần nắm</vt:lpstr>
      <vt:lpstr>Phân loại CSS</vt:lpstr>
      <vt:lpstr>Viết CSS màu chữ cho các thẻ HTML</vt:lpstr>
      <vt:lpstr>Các thuộc tính CSS thường dùng</vt:lpstr>
      <vt:lpstr>CSS border</vt:lpstr>
      <vt:lpstr>CSS border</vt:lpstr>
      <vt:lpstr>CSS border </vt:lpstr>
      <vt:lpstr>CSS width-height</vt:lpstr>
      <vt:lpstr>Reset CSS</vt:lpstr>
      <vt:lpstr>Cách reset CSS</vt:lpstr>
      <vt:lpstr>CSS background</vt:lpstr>
      <vt:lpstr>background–color</vt:lpstr>
      <vt:lpstr>background</vt:lpstr>
      <vt:lpstr>CSS text</vt:lpstr>
      <vt:lpstr>CSS text</vt:lpstr>
      <vt:lpstr>CSS font</vt:lpstr>
      <vt:lpstr>CSS font</vt:lpstr>
      <vt:lpstr>CSS table</vt:lpstr>
      <vt:lpstr>CSS display</vt:lpstr>
      <vt:lpstr>CSS margin </vt:lpstr>
      <vt:lpstr>CSS margin </vt:lpstr>
      <vt:lpstr>CSS padding</vt:lpstr>
      <vt:lpstr>CSS padding</vt:lpstr>
      <vt:lpstr>CSS list</vt:lpstr>
      <vt:lpstr>background cho &lt;li&gt;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Truyền thông trên Facebook</dc:title>
  <dc:creator>Tran Van Son</dc:creator>
  <cp:lastModifiedBy>PHUTRAN</cp:lastModifiedBy>
  <cp:revision>1062</cp:revision>
  <dcterms:created xsi:type="dcterms:W3CDTF">2014-04-20T01:31:42Z</dcterms:created>
  <dcterms:modified xsi:type="dcterms:W3CDTF">2016-04-19T14:35:45Z</dcterms:modified>
</cp:coreProperties>
</file>